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9" r:id="rId5"/>
    <p:sldId id="261" r:id="rId6"/>
    <p:sldId id="262" r:id="rId7"/>
    <p:sldId id="263" r:id="rId8"/>
    <p:sldId id="266"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FBE19-8216-42AC-B787-AF39920C28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498E0C-2E47-4F4C-BB9D-DD5C184A1A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E63266-D359-4858-9E5F-C14E78E0F5CA}"/>
              </a:ext>
            </a:extLst>
          </p:cNvPr>
          <p:cNvSpPr>
            <a:spLocks noGrp="1"/>
          </p:cNvSpPr>
          <p:nvPr>
            <p:ph type="dt" sz="half" idx="10"/>
          </p:nvPr>
        </p:nvSpPr>
        <p:spPr/>
        <p:txBody>
          <a:bodyPr/>
          <a:lstStyle/>
          <a:p>
            <a:fld id="{908C6D6B-76E9-48BC-8B8A-7B3FE0074628}" type="datetimeFigureOut">
              <a:rPr lang="en-US" smtClean="0"/>
              <a:t>1/13/2020</a:t>
            </a:fld>
            <a:endParaRPr lang="en-US"/>
          </a:p>
        </p:txBody>
      </p:sp>
      <p:sp>
        <p:nvSpPr>
          <p:cNvPr id="5" name="Footer Placeholder 4">
            <a:extLst>
              <a:ext uri="{FF2B5EF4-FFF2-40B4-BE49-F238E27FC236}">
                <a16:creationId xmlns:a16="http://schemas.microsoft.com/office/drawing/2014/main" id="{A46466DB-2B2A-49C6-9065-74301EE946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35402B-A450-4F55-A2F9-B6BEDDC148B3}"/>
              </a:ext>
            </a:extLst>
          </p:cNvPr>
          <p:cNvSpPr>
            <a:spLocks noGrp="1"/>
          </p:cNvSpPr>
          <p:nvPr>
            <p:ph type="sldNum" sz="quarter" idx="12"/>
          </p:nvPr>
        </p:nvSpPr>
        <p:spPr/>
        <p:txBody>
          <a:bodyPr/>
          <a:lstStyle/>
          <a:p>
            <a:fld id="{46180D77-04DD-463A-B256-25071CE5ECB1}" type="slidenum">
              <a:rPr lang="en-US" smtClean="0"/>
              <a:t>‹#›</a:t>
            </a:fld>
            <a:endParaRPr lang="en-US"/>
          </a:p>
        </p:txBody>
      </p:sp>
    </p:spTree>
    <p:extLst>
      <p:ext uri="{BB962C8B-B14F-4D97-AF65-F5344CB8AC3E}">
        <p14:creationId xmlns:p14="http://schemas.microsoft.com/office/powerpoint/2010/main" val="1771065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E1B08-4123-494F-B026-525D18505C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2FDA03-0562-45E3-929D-70BEDE1C3D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F80D0A-7BD6-49C4-ADA4-C14BCE0114A6}"/>
              </a:ext>
            </a:extLst>
          </p:cNvPr>
          <p:cNvSpPr>
            <a:spLocks noGrp="1"/>
          </p:cNvSpPr>
          <p:nvPr>
            <p:ph type="dt" sz="half" idx="10"/>
          </p:nvPr>
        </p:nvSpPr>
        <p:spPr/>
        <p:txBody>
          <a:bodyPr/>
          <a:lstStyle/>
          <a:p>
            <a:fld id="{908C6D6B-76E9-48BC-8B8A-7B3FE0074628}" type="datetimeFigureOut">
              <a:rPr lang="en-US" smtClean="0"/>
              <a:t>1/13/2020</a:t>
            </a:fld>
            <a:endParaRPr lang="en-US"/>
          </a:p>
        </p:txBody>
      </p:sp>
      <p:sp>
        <p:nvSpPr>
          <p:cNvPr id="5" name="Footer Placeholder 4">
            <a:extLst>
              <a:ext uri="{FF2B5EF4-FFF2-40B4-BE49-F238E27FC236}">
                <a16:creationId xmlns:a16="http://schemas.microsoft.com/office/drawing/2014/main" id="{DC9FF50C-6243-4E8B-93D1-042509E6DA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55D9D9-90A3-4C8E-9DB7-2841227E27F2}"/>
              </a:ext>
            </a:extLst>
          </p:cNvPr>
          <p:cNvSpPr>
            <a:spLocks noGrp="1"/>
          </p:cNvSpPr>
          <p:nvPr>
            <p:ph type="sldNum" sz="quarter" idx="12"/>
          </p:nvPr>
        </p:nvSpPr>
        <p:spPr/>
        <p:txBody>
          <a:bodyPr/>
          <a:lstStyle/>
          <a:p>
            <a:fld id="{46180D77-04DD-463A-B256-25071CE5ECB1}" type="slidenum">
              <a:rPr lang="en-US" smtClean="0"/>
              <a:t>‹#›</a:t>
            </a:fld>
            <a:endParaRPr lang="en-US"/>
          </a:p>
        </p:txBody>
      </p:sp>
    </p:spTree>
    <p:extLst>
      <p:ext uri="{BB962C8B-B14F-4D97-AF65-F5344CB8AC3E}">
        <p14:creationId xmlns:p14="http://schemas.microsoft.com/office/powerpoint/2010/main" val="1297839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92E066-C524-43EF-9E03-3979FCD40C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10C11D-DB9C-4B20-88AF-8563E26D3D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51B85B-BDDD-4E3F-BC9C-8B6AA14D76AD}"/>
              </a:ext>
            </a:extLst>
          </p:cNvPr>
          <p:cNvSpPr>
            <a:spLocks noGrp="1"/>
          </p:cNvSpPr>
          <p:nvPr>
            <p:ph type="dt" sz="half" idx="10"/>
          </p:nvPr>
        </p:nvSpPr>
        <p:spPr/>
        <p:txBody>
          <a:bodyPr/>
          <a:lstStyle/>
          <a:p>
            <a:fld id="{908C6D6B-76E9-48BC-8B8A-7B3FE0074628}" type="datetimeFigureOut">
              <a:rPr lang="en-US" smtClean="0"/>
              <a:t>1/13/2020</a:t>
            </a:fld>
            <a:endParaRPr lang="en-US"/>
          </a:p>
        </p:txBody>
      </p:sp>
      <p:sp>
        <p:nvSpPr>
          <p:cNvPr id="5" name="Footer Placeholder 4">
            <a:extLst>
              <a:ext uri="{FF2B5EF4-FFF2-40B4-BE49-F238E27FC236}">
                <a16:creationId xmlns:a16="http://schemas.microsoft.com/office/drawing/2014/main" id="{B7F68581-F356-464C-812D-E330863CF4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78A8B4-6C5E-41DE-8E99-2388CF335F28}"/>
              </a:ext>
            </a:extLst>
          </p:cNvPr>
          <p:cNvSpPr>
            <a:spLocks noGrp="1"/>
          </p:cNvSpPr>
          <p:nvPr>
            <p:ph type="sldNum" sz="quarter" idx="12"/>
          </p:nvPr>
        </p:nvSpPr>
        <p:spPr/>
        <p:txBody>
          <a:bodyPr/>
          <a:lstStyle/>
          <a:p>
            <a:fld id="{46180D77-04DD-463A-B256-25071CE5ECB1}" type="slidenum">
              <a:rPr lang="en-US" smtClean="0"/>
              <a:t>‹#›</a:t>
            </a:fld>
            <a:endParaRPr lang="en-US"/>
          </a:p>
        </p:txBody>
      </p:sp>
    </p:spTree>
    <p:extLst>
      <p:ext uri="{BB962C8B-B14F-4D97-AF65-F5344CB8AC3E}">
        <p14:creationId xmlns:p14="http://schemas.microsoft.com/office/powerpoint/2010/main" val="188402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340CD-BFD2-41B6-8C0F-EAC6F1E4A5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E82C1-29F9-4446-BC8B-66E11E1D10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197A5D-7ECC-4030-A2FF-A7B485E43543}"/>
              </a:ext>
            </a:extLst>
          </p:cNvPr>
          <p:cNvSpPr>
            <a:spLocks noGrp="1"/>
          </p:cNvSpPr>
          <p:nvPr>
            <p:ph type="dt" sz="half" idx="10"/>
          </p:nvPr>
        </p:nvSpPr>
        <p:spPr/>
        <p:txBody>
          <a:bodyPr/>
          <a:lstStyle/>
          <a:p>
            <a:fld id="{908C6D6B-76E9-48BC-8B8A-7B3FE0074628}" type="datetimeFigureOut">
              <a:rPr lang="en-US" smtClean="0"/>
              <a:t>1/13/2020</a:t>
            </a:fld>
            <a:endParaRPr lang="en-US"/>
          </a:p>
        </p:txBody>
      </p:sp>
      <p:sp>
        <p:nvSpPr>
          <p:cNvPr id="5" name="Footer Placeholder 4">
            <a:extLst>
              <a:ext uri="{FF2B5EF4-FFF2-40B4-BE49-F238E27FC236}">
                <a16:creationId xmlns:a16="http://schemas.microsoft.com/office/drawing/2014/main" id="{FBC287FC-89DC-4799-AB1F-D21498E1C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819E6F-77C7-47C9-A638-93BA768096B3}"/>
              </a:ext>
            </a:extLst>
          </p:cNvPr>
          <p:cNvSpPr>
            <a:spLocks noGrp="1"/>
          </p:cNvSpPr>
          <p:nvPr>
            <p:ph type="sldNum" sz="quarter" idx="12"/>
          </p:nvPr>
        </p:nvSpPr>
        <p:spPr/>
        <p:txBody>
          <a:bodyPr/>
          <a:lstStyle/>
          <a:p>
            <a:fld id="{46180D77-04DD-463A-B256-25071CE5ECB1}" type="slidenum">
              <a:rPr lang="en-US" smtClean="0"/>
              <a:t>‹#›</a:t>
            </a:fld>
            <a:endParaRPr lang="en-US"/>
          </a:p>
        </p:txBody>
      </p:sp>
    </p:spTree>
    <p:extLst>
      <p:ext uri="{BB962C8B-B14F-4D97-AF65-F5344CB8AC3E}">
        <p14:creationId xmlns:p14="http://schemas.microsoft.com/office/powerpoint/2010/main" val="3323629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CB15F-7F80-4750-AB1E-E7FE472DCE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21076F-EA9B-4F39-8B4F-A81EBB8FA0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AB26AE-9BAC-4331-967A-EC5F31759C88}"/>
              </a:ext>
            </a:extLst>
          </p:cNvPr>
          <p:cNvSpPr>
            <a:spLocks noGrp="1"/>
          </p:cNvSpPr>
          <p:nvPr>
            <p:ph type="dt" sz="half" idx="10"/>
          </p:nvPr>
        </p:nvSpPr>
        <p:spPr/>
        <p:txBody>
          <a:bodyPr/>
          <a:lstStyle/>
          <a:p>
            <a:fld id="{908C6D6B-76E9-48BC-8B8A-7B3FE0074628}" type="datetimeFigureOut">
              <a:rPr lang="en-US" smtClean="0"/>
              <a:t>1/13/2020</a:t>
            </a:fld>
            <a:endParaRPr lang="en-US"/>
          </a:p>
        </p:txBody>
      </p:sp>
      <p:sp>
        <p:nvSpPr>
          <p:cNvPr id="5" name="Footer Placeholder 4">
            <a:extLst>
              <a:ext uri="{FF2B5EF4-FFF2-40B4-BE49-F238E27FC236}">
                <a16:creationId xmlns:a16="http://schemas.microsoft.com/office/drawing/2014/main" id="{B618C5B3-6D39-4A02-8086-48B09DF02E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72560A-5FA2-4313-8103-E588C06DA9E7}"/>
              </a:ext>
            </a:extLst>
          </p:cNvPr>
          <p:cNvSpPr>
            <a:spLocks noGrp="1"/>
          </p:cNvSpPr>
          <p:nvPr>
            <p:ph type="sldNum" sz="quarter" idx="12"/>
          </p:nvPr>
        </p:nvSpPr>
        <p:spPr/>
        <p:txBody>
          <a:bodyPr/>
          <a:lstStyle/>
          <a:p>
            <a:fld id="{46180D77-04DD-463A-B256-25071CE5ECB1}" type="slidenum">
              <a:rPr lang="en-US" smtClean="0"/>
              <a:t>‹#›</a:t>
            </a:fld>
            <a:endParaRPr lang="en-US"/>
          </a:p>
        </p:txBody>
      </p:sp>
    </p:spTree>
    <p:extLst>
      <p:ext uri="{BB962C8B-B14F-4D97-AF65-F5344CB8AC3E}">
        <p14:creationId xmlns:p14="http://schemas.microsoft.com/office/powerpoint/2010/main" val="3087503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922C-B600-4C51-A62B-9ADFAFAB24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8F2ECE-AC5A-4265-A2C4-D72D5B268D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A39E8D-27C2-4586-82D4-E5BC1CEB8A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85AD35-70CD-43F3-9687-B2FD93B941D7}"/>
              </a:ext>
            </a:extLst>
          </p:cNvPr>
          <p:cNvSpPr>
            <a:spLocks noGrp="1"/>
          </p:cNvSpPr>
          <p:nvPr>
            <p:ph type="dt" sz="half" idx="10"/>
          </p:nvPr>
        </p:nvSpPr>
        <p:spPr/>
        <p:txBody>
          <a:bodyPr/>
          <a:lstStyle/>
          <a:p>
            <a:fld id="{908C6D6B-76E9-48BC-8B8A-7B3FE0074628}" type="datetimeFigureOut">
              <a:rPr lang="en-US" smtClean="0"/>
              <a:t>1/13/2020</a:t>
            </a:fld>
            <a:endParaRPr lang="en-US"/>
          </a:p>
        </p:txBody>
      </p:sp>
      <p:sp>
        <p:nvSpPr>
          <p:cNvPr id="6" name="Footer Placeholder 5">
            <a:extLst>
              <a:ext uri="{FF2B5EF4-FFF2-40B4-BE49-F238E27FC236}">
                <a16:creationId xmlns:a16="http://schemas.microsoft.com/office/drawing/2014/main" id="{6C0F6882-75EC-4C36-B915-6F7AB69835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60092C-8169-4547-A9EB-54EF74546756}"/>
              </a:ext>
            </a:extLst>
          </p:cNvPr>
          <p:cNvSpPr>
            <a:spLocks noGrp="1"/>
          </p:cNvSpPr>
          <p:nvPr>
            <p:ph type="sldNum" sz="quarter" idx="12"/>
          </p:nvPr>
        </p:nvSpPr>
        <p:spPr/>
        <p:txBody>
          <a:bodyPr/>
          <a:lstStyle/>
          <a:p>
            <a:fld id="{46180D77-04DD-463A-B256-25071CE5ECB1}" type="slidenum">
              <a:rPr lang="en-US" smtClean="0"/>
              <a:t>‹#›</a:t>
            </a:fld>
            <a:endParaRPr lang="en-US"/>
          </a:p>
        </p:txBody>
      </p:sp>
    </p:spTree>
    <p:extLst>
      <p:ext uri="{BB962C8B-B14F-4D97-AF65-F5344CB8AC3E}">
        <p14:creationId xmlns:p14="http://schemas.microsoft.com/office/powerpoint/2010/main" val="473467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38881-D5D0-4408-AE48-551C3AA124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F7E240-6FB6-438D-86B4-818BA79EDF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FA06D9-97CE-4EC9-94AD-68FD138405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8A4A60-164D-4A1F-AC52-2084EB6F51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B3A42A-861A-4615-9293-45C0292E8A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213111-6A9C-43EA-AF19-7D375DEB3307}"/>
              </a:ext>
            </a:extLst>
          </p:cNvPr>
          <p:cNvSpPr>
            <a:spLocks noGrp="1"/>
          </p:cNvSpPr>
          <p:nvPr>
            <p:ph type="dt" sz="half" idx="10"/>
          </p:nvPr>
        </p:nvSpPr>
        <p:spPr/>
        <p:txBody>
          <a:bodyPr/>
          <a:lstStyle/>
          <a:p>
            <a:fld id="{908C6D6B-76E9-48BC-8B8A-7B3FE0074628}" type="datetimeFigureOut">
              <a:rPr lang="en-US" smtClean="0"/>
              <a:t>1/13/2020</a:t>
            </a:fld>
            <a:endParaRPr lang="en-US"/>
          </a:p>
        </p:txBody>
      </p:sp>
      <p:sp>
        <p:nvSpPr>
          <p:cNvPr id="8" name="Footer Placeholder 7">
            <a:extLst>
              <a:ext uri="{FF2B5EF4-FFF2-40B4-BE49-F238E27FC236}">
                <a16:creationId xmlns:a16="http://schemas.microsoft.com/office/drawing/2014/main" id="{BBEBAF6D-698A-42D7-832D-3690CEB5E9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B00A80-8E5D-4E3A-93CB-9360268DE674}"/>
              </a:ext>
            </a:extLst>
          </p:cNvPr>
          <p:cNvSpPr>
            <a:spLocks noGrp="1"/>
          </p:cNvSpPr>
          <p:nvPr>
            <p:ph type="sldNum" sz="quarter" idx="12"/>
          </p:nvPr>
        </p:nvSpPr>
        <p:spPr/>
        <p:txBody>
          <a:bodyPr/>
          <a:lstStyle/>
          <a:p>
            <a:fld id="{46180D77-04DD-463A-B256-25071CE5ECB1}" type="slidenum">
              <a:rPr lang="en-US" smtClean="0"/>
              <a:t>‹#›</a:t>
            </a:fld>
            <a:endParaRPr lang="en-US"/>
          </a:p>
        </p:txBody>
      </p:sp>
    </p:spTree>
    <p:extLst>
      <p:ext uri="{BB962C8B-B14F-4D97-AF65-F5344CB8AC3E}">
        <p14:creationId xmlns:p14="http://schemas.microsoft.com/office/powerpoint/2010/main" val="1714243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D6395-2098-44E5-B751-92BD9F3842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B10A57-C128-4D53-95E8-B5C3EFC556A3}"/>
              </a:ext>
            </a:extLst>
          </p:cNvPr>
          <p:cNvSpPr>
            <a:spLocks noGrp="1"/>
          </p:cNvSpPr>
          <p:nvPr>
            <p:ph type="dt" sz="half" idx="10"/>
          </p:nvPr>
        </p:nvSpPr>
        <p:spPr/>
        <p:txBody>
          <a:bodyPr/>
          <a:lstStyle/>
          <a:p>
            <a:fld id="{908C6D6B-76E9-48BC-8B8A-7B3FE0074628}" type="datetimeFigureOut">
              <a:rPr lang="en-US" smtClean="0"/>
              <a:t>1/13/2020</a:t>
            </a:fld>
            <a:endParaRPr lang="en-US"/>
          </a:p>
        </p:txBody>
      </p:sp>
      <p:sp>
        <p:nvSpPr>
          <p:cNvPr id="4" name="Footer Placeholder 3">
            <a:extLst>
              <a:ext uri="{FF2B5EF4-FFF2-40B4-BE49-F238E27FC236}">
                <a16:creationId xmlns:a16="http://schemas.microsoft.com/office/drawing/2014/main" id="{404098A0-3504-4B4F-B7A4-2C0B872C94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75B5CF-9967-4C68-8525-C2A3A8BAA4A5}"/>
              </a:ext>
            </a:extLst>
          </p:cNvPr>
          <p:cNvSpPr>
            <a:spLocks noGrp="1"/>
          </p:cNvSpPr>
          <p:nvPr>
            <p:ph type="sldNum" sz="quarter" idx="12"/>
          </p:nvPr>
        </p:nvSpPr>
        <p:spPr/>
        <p:txBody>
          <a:bodyPr/>
          <a:lstStyle/>
          <a:p>
            <a:fld id="{46180D77-04DD-463A-B256-25071CE5ECB1}" type="slidenum">
              <a:rPr lang="en-US" smtClean="0"/>
              <a:t>‹#›</a:t>
            </a:fld>
            <a:endParaRPr lang="en-US"/>
          </a:p>
        </p:txBody>
      </p:sp>
    </p:spTree>
    <p:extLst>
      <p:ext uri="{BB962C8B-B14F-4D97-AF65-F5344CB8AC3E}">
        <p14:creationId xmlns:p14="http://schemas.microsoft.com/office/powerpoint/2010/main" val="307393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A34660-04FE-4CE5-9F07-6D04DACC4628}"/>
              </a:ext>
            </a:extLst>
          </p:cNvPr>
          <p:cNvSpPr>
            <a:spLocks noGrp="1"/>
          </p:cNvSpPr>
          <p:nvPr>
            <p:ph type="dt" sz="half" idx="10"/>
          </p:nvPr>
        </p:nvSpPr>
        <p:spPr/>
        <p:txBody>
          <a:bodyPr/>
          <a:lstStyle/>
          <a:p>
            <a:fld id="{908C6D6B-76E9-48BC-8B8A-7B3FE0074628}" type="datetimeFigureOut">
              <a:rPr lang="en-US" smtClean="0"/>
              <a:t>1/13/2020</a:t>
            </a:fld>
            <a:endParaRPr lang="en-US"/>
          </a:p>
        </p:txBody>
      </p:sp>
      <p:sp>
        <p:nvSpPr>
          <p:cNvPr id="3" name="Footer Placeholder 2">
            <a:extLst>
              <a:ext uri="{FF2B5EF4-FFF2-40B4-BE49-F238E27FC236}">
                <a16:creationId xmlns:a16="http://schemas.microsoft.com/office/drawing/2014/main" id="{747BB45C-678F-4C6F-9A95-EF7DDB5AB1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DEE97E-5594-40B9-A22F-CFD2EB435F4A}"/>
              </a:ext>
            </a:extLst>
          </p:cNvPr>
          <p:cNvSpPr>
            <a:spLocks noGrp="1"/>
          </p:cNvSpPr>
          <p:nvPr>
            <p:ph type="sldNum" sz="quarter" idx="12"/>
          </p:nvPr>
        </p:nvSpPr>
        <p:spPr/>
        <p:txBody>
          <a:bodyPr/>
          <a:lstStyle/>
          <a:p>
            <a:fld id="{46180D77-04DD-463A-B256-25071CE5ECB1}" type="slidenum">
              <a:rPr lang="en-US" smtClean="0"/>
              <a:t>‹#›</a:t>
            </a:fld>
            <a:endParaRPr lang="en-US"/>
          </a:p>
        </p:txBody>
      </p:sp>
    </p:spTree>
    <p:extLst>
      <p:ext uri="{BB962C8B-B14F-4D97-AF65-F5344CB8AC3E}">
        <p14:creationId xmlns:p14="http://schemas.microsoft.com/office/powerpoint/2010/main" val="3480649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557E6-D42B-409F-982D-AE23AC8260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4B4CB1-AEB6-45A1-ABBC-9FB45B29E9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F25D34-DEE8-4B1B-BA4E-2088D698E3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E91ADD-409C-40A1-947E-CEE83F6C9EE3}"/>
              </a:ext>
            </a:extLst>
          </p:cNvPr>
          <p:cNvSpPr>
            <a:spLocks noGrp="1"/>
          </p:cNvSpPr>
          <p:nvPr>
            <p:ph type="dt" sz="half" idx="10"/>
          </p:nvPr>
        </p:nvSpPr>
        <p:spPr/>
        <p:txBody>
          <a:bodyPr/>
          <a:lstStyle/>
          <a:p>
            <a:fld id="{908C6D6B-76E9-48BC-8B8A-7B3FE0074628}" type="datetimeFigureOut">
              <a:rPr lang="en-US" smtClean="0"/>
              <a:t>1/13/2020</a:t>
            </a:fld>
            <a:endParaRPr lang="en-US"/>
          </a:p>
        </p:txBody>
      </p:sp>
      <p:sp>
        <p:nvSpPr>
          <p:cNvPr id="6" name="Footer Placeholder 5">
            <a:extLst>
              <a:ext uri="{FF2B5EF4-FFF2-40B4-BE49-F238E27FC236}">
                <a16:creationId xmlns:a16="http://schemas.microsoft.com/office/drawing/2014/main" id="{361EE2D4-26BB-4F15-887E-33338C5311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226E71-2A6E-4851-9115-03D91CA94A87}"/>
              </a:ext>
            </a:extLst>
          </p:cNvPr>
          <p:cNvSpPr>
            <a:spLocks noGrp="1"/>
          </p:cNvSpPr>
          <p:nvPr>
            <p:ph type="sldNum" sz="quarter" idx="12"/>
          </p:nvPr>
        </p:nvSpPr>
        <p:spPr/>
        <p:txBody>
          <a:bodyPr/>
          <a:lstStyle/>
          <a:p>
            <a:fld id="{46180D77-04DD-463A-B256-25071CE5ECB1}" type="slidenum">
              <a:rPr lang="en-US" smtClean="0"/>
              <a:t>‹#›</a:t>
            </a:fld>
            <a:endParaRPr lang="en-US"/>
          </a:p>
        </p:txBody>
      </p:sp>
    </p:spTree>
    <p:extLst>
      <p:ext uri="{BB962C8B-B14F-4D97-AF65-F5344CB8AC3E}">
        <p14:creationId xmlns:p14="http://schemas.microsoft.com/office/powerpoint/2010/main" val="3984256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299A4-C840-4CAF-A1E7-9C15CD88E3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3A192A-1656-4935-B418-D5612625EC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6C6C69-E958-4B1D-BC03-AC0E419CC2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FEA8C0-F42D-4317-986B-D4D8D0A08DE4}"/>
              </a:ext>
            </a:extLst>
          </p:cNvPr>
          <p:cNvSpPr>
            <a:spLocks noGrp="1"/>
          </p:cNvSpPr>
          <p:nvPr>
            <p:ph type="dt" sz="half" idx="10"/>
          </p:nvPr>
        </p:nvSpPr>
        <p:spPr/>
        <p:txBody>
          <a:bodyPr/>
          <a:lstStyle/>
          <a:p>
            <a:fld id="{908C6D6B-76E9-48BC-8B8A-7B3FE0074628}" type="datetimeFigureOut">
              <a:rPr lang="en-US" smtClean="0"/>
              <a:t>1/13/2020</a:t>
            </a:fld>
            <a:endParaRPr lang="en-US"/>
          </a:p>
        </p:txBody>
      </p:sp>
      <p:sp>
        <p:nvSpPr>
          <p:cNvPr id="6" name="Footer Placeholder 5">
            <a:extLst>
              <a:ext uri="{FF2B5EF4-FFF2-40B4-BE49-F238E27FC236}">
                <a16:creationId xmlns:a16="http://schemas.microsoft.com/office/drawing/2014/main" id="{F92008E2-B4E8-4155-BF13-B638646AF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82B6A0-3D3F-4419-A2CA-A10455F30E4B}"/>
              </a:ext>
            </a:extLst>
          </p:cNvPr>
          <p:cNvSpPr>
            <a:spLocks noGrp="1"/>
          </p:cNvSpPr>
          <p:nvPr>
            <p:ph type="sldNum" sz="quarter" idx="12"/>
          </p:nvPr>
        </p:nvSpPr>
        <p:spPr/>
        <p:txBody>
          <a:bodyPr/>
          <a:lstStyle/>
          <a:p>
            <a:fld id="{46180D77-04DD-463A-B256-25071CE5ECB1}" type="slidenum">
              <a:rPr lang="en-US" smtClean="0"/>
              <a:t>‹#›</a:t>
            </a:fld>
            <a:endParaRPr lang="en-US"/>
          </a:p>
        </p:txBody>
      </p:sp>
    </p:spTree>
    <p:extLst>
      <p:ext uri="{BB962C8B-B14F-4D97-AF65-F5344CB8AC3E}">
        <p14:creationId xmlns:p14="http://schemas.microsoft.com/office/powerpoint/2010/main" val="2822164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987FA9-DE6C-40BF-BD93-6998D79A1C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5A99F2-8F26-41E5-90ED-AECBC48793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1638BC-446A-4C29-A66B-EB9E21B6A6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8C6D6B-76E9-48BC-8B8A-7B3FE0074628}" type="datetimeFigureOut">
              <a:rPr lang="en-US" smtClean="0"/>
              <a:t>1/13/2020</a:t>
            </a:fld>
            <a:endParaRPr lang="en-US"/>
          </a:p>
        </p:txBody>
      </p:sp>
      <p:sp>
        <p:nvSpPr>
          <p:cNvPr id="5" name="Footer Placeholder 4">
            <a:extLst>
              <a:ext uri="{FF2B5EF4-FFF2-40B4-BE49-F238E27FC236}">
                <a16:creationId xmlns:a16="http://schemas.microsoft.com/office/drawing/2014/main" id="{12F6B83F-A4FD-45D5-9BC3-BD809A7E01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E80585-34D6-476D-B372-9CF86BBB23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80D77-04DD-463A-B256-25071CE5ECB1}" type="slidenum">
              <a:rPr lang="en-US" smtClean="0"/>
              <a:t>‹#›</a:t>
            </a:fld>
            <a:endParaRPr lang="en-US"/>
          </a:p>
        </p:txBody>
      </p:sp>
    </p:spTree>
    <p:extLst>
      <p:ext uri="{BB962C8B-B14F-4D97-AF65-F5344CB8AC3E}">
        <p14:creationId xmlns:p14="http://schemas.microsoft.com/office/powerpoint/2010/main" val="258508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dr.doleta.gov/directives/attach/TEGL/TEGL_21-16_Acc.pdf" TargetMode="External"/><Relationship Id="rId7" Type="http://schemas.openxmlformats.org/officeDocument/2006/relationships/image" Target="../media/image2.png"/><Relationship Id="rId2" Type="http://schemas.openxmlformats.org/officeDocument/2006/relationships/hyperlink" Target="https://wdr.doleta.gov/directives/attach/TEGL/TEGL_19-16_acc.pdf"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vcwbay.com/about/public-documents/" TargetMode="External"/><Relationship Id="rId4" Type="http://schemas.openxmlformats.org/officeDocument/2006/relationships/hyperlink" Target="https://youth.workforcegps.org/sitecore/content/sites/youth/resources/2017/01/24/16/00/Supportive-Service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golas@baywib.org"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CCCE1-0ED9-4D23-981D-BB720CC590F7}"/>
              </a:ext>
            </a:extLst>
          </p:cNvPr>
          <p:cNvSpPr>
            <a:spLocks noGrp="1"/>
          </p:cNvSpPr>
          <p:nvPr>
            <p:ph type="ctrTitle"/>
          </p:nvPr>
        </p:nvSpPr>
        <p:spPr>
          <a:xfrm>
            <a:off x="838199" y="291090"/>
            <a:ext cx="10515599" cy="932688"/>
          </a:xfrm>
        </p:spPr>
        <p:txBody>
          <a:bodyPr>
            <a:normAutofit/>
          </a:bodyPr>
          <a:lstStyle/>
          <a:p>
            <a:r>
              <a:rPr lang="en-US" sz="4000" dirty="0">
                <a:latin typeface="+mn-lt"/>
              </a:rPr>
              <a:t>Bay Consortium Workforce Development Board </a:t>
            </a:r>
          </a:p>
        </p:txBody>
      </p:sp>
      <p:sp>
        <p:nvSpPr>
          <p:cNvPr id="3" name="Subtitle 2">
            <a:extLst>
              <a:ext uri="{FF2B5EF4-FFF2-40B4-BE49-F238E27FC236}">
                <a16:creationId xmlns:a16="http://schemas.microsoft.com/office/drawing/2014/main" id="{82CE68D5-29D6-451A-A1D3-1E7EE26C2658}"/>
              </a:ext>
            </a:extLst>
          </p:cNvPr>
          <p:cNvSpPr>
            <a:spLocks noGrp="1"/>
          </p:cNvSpPr>
          <p:nvPr>
            <p:ph type="subTitle" idx="1"/>
          </p:nvPr>
        </p:nvSpPr>
        <p:spPr>
          <a:xfrm>
            <a:off x="838199" y="1335725"/>
            <a:ext cx="10515599" cy="4093525"/>
          </a:xfrm>
        </p:spPr>
        <p:txBody>
          <a:bodyPr>
            <a:normAutofit/>
          </a:bodyPr>
          <a:lstStyle/>
          <a:p>
            <a:r>
              <a:rPr lang="en-US" dirty="0"/>
              <a:t>WIOA Monthly Technical Assistance Session</a:t>
            </a:r>
          </a:p>
          <a:p>
            <a:r>
              <a:rPr lang="en-US" dirty="0"/>
              <a:t>Supportive Services and </a:t>
            </a:r>
            <a:r>
              <a:rPr lang="en-US"/>
              <a:t>How We Utilize Them Effectively</a:t>
            </a:r>
            <a:endParaRPr lang="en-US" dirty="0"/>
          </a:p>
        </p:txBody>
      </p:sp>
      <p:pic>
        <p:nvPicPr>
          <p:cNvPr id="11" name="Picture 10">
            <a:extLst>
              <a:ext uri="{FF2B5EF4-FFF2-40B4-BE49-F238E27FC236}">
                <a16:creationId xmlns:a16="http://schemas.microsoft.com/office/drawing/2014/main" id="{6366DAA1-CE11-443C-BD3D-7A6E438B62F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5522274"/>
            <a:ext cx="12192000" cy="1335726"/>
          </a:xfrm>
          <a:prstGeom prst="rect">
            <a:avLst/>
          </a:prstGeom>
          <a:noFill/>
        </p:spPr>
      </p:pic>
      <p:pic>
        <p:nvPicPr>
          <p:cNvPr id="6" name="Picture 5">
            <a:extLst>
              <a:ext uri="{FF2B5EF4-FFF2-40B4-BE49-F238E27FC236}">
                <a16:creationId xmlns:a16="http://schemas.microsoft.com/office/drawing/2014/main" id="{3571DD38-04E6-4D68-A793-08598C15984D}"/>
              </a:ext>
            </a:extLst>
          </p:cNvPr>
          <p:cNvPicPr>
            <a:picLocks noChangeAspect="1"/>
          </p:cNvPicPr>
          <p:nvPr/>
        </p:nvPicPr>
        <p:blipFill>
          <a:blip r:embed="rId3"/>
          <a:stretch>
            <a:fillRect/>
          </a:stretch>
        </p:blipFill>
        <p:spPr>
          <a:xfrm>
            <a:off x="222184" y="5848350"/>
            <a:ext cx="2812714" cy="662680"/>
          </a:xfrm>
          <a:prstGeom prst="rect">
            <a:avLst/>
          </a:prstGeom>
        </p:spPr>
      </p:pic>
      <p:pic>
        <p:nvPicPr>
          <p:cNvPr id="1026" name="Picture 2" descr="Image result for supportive services">
            <a:extLst>
              <a:ext uri="{FF2B5EF4-FFF2-40B4-BE49-F238E27FC236}">
                <a16:creationId xmlns:a16="http://schemas.microsoft.com/office/drawing/2014/main" id="{95DA7FD7-148B-46E0-9B0D-856D8A5BD55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6050" y="2162177"/>
            <a:ext cx="6858000" cy="3360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6376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CCCE1-0ED9-4D23-981D-BB720CC590F7}"/>
              </a:ext>
            </a:extLst>
          </p:cNvPr>
          <p:cNvSpPr>
            <a:spLocks noGrp="1"/>
          </p:cNvSpPr>
          <p:nvPr>
            <p:ph type="ctrTitle"/>
          </p:nvPr>
        </p:nvSpPr>
        <p:spPr>
          <a:xfrm>
            <a:off x="838199" y="291090"/>
            <a:ext cx="10515599" cy="932688"/>
          </a:xfrm>
        </p:spPr>
        <p:txBody>
          <a:bodyPr>
            <a:normAutofit/>
          </a:bodyPr>
          <a:lstStyle/>
          <a:p>
            <a:r>
              <a:rPr lang="en-US" sz="4000" b="1" dirty="0">
                <a:latin typeface="+mn-lt"/>
              </a:rPr>
              <a:t>What are Supportive Services? </a:t>
            </a:r>
          </a:p>
        </p:txBody>
      </p:sp>
      <p:sp>
        <p:nvSpPr>
          <p:cNvPr id="3" name="Subtitle 2">
            <a:extLst>
              <a:ext uri="{FF2B5EF4-FFF2-40B4-BE49-F238E27FC236}">
                <a16:creationId xmlns:a16="http://schemas.microsoft.com/office/drawing/2014/main" id="{82CE68D5-29D6-451A-A1D3-1E7EE26C2658}"/>
              </a:ext>
            </a:extLst>
          </p:cNvPr>
          <p:cNvSpPr>
            <a:spLocks noGrp="1"/>
          </p:cNvSpPr>
          <p:nvPr>
            <p:ph type="subTitle" idx="1"/>
          </p:nvPr>
        </p:nvSpPr>
        <p:spPr>
          <a:xfrm>
            <a:off x="838199" y="1335725"/>
            <a:ext cx="10515599" cy="4093525"/>
          </a:xfrm>
        </p:spPr>
        <p:txBody>
          <a:bodyPr>
            <a:normAutofit fontScale="92500" lnSpcReduction="10000"/>
          </a:bodyPr>
          <a:lstStyle/>
          <a:p>
            <a:pPr marL="342900" indent="-342900" algn="l">
              <a:buFont typeface="Arial" panose="020B0604020202020204" pitchFamily="34" charset="0"/>
              <a:buChar char="•"/>
            </a:pPr>
            <a:endParaRPr lang="en-US" dirty="0">
              <a:latin typeface="+mj-lt"/>
            </a:endParaRPr>
          </a:p>
          <a:p>
            <a:pPr marL="342900" indent="-342900" algn="l">
              <a:buFont typeface="Arial" panose="020B0604020202020204" pitchFamily="34" charset="0"/>
              <a:buChar char="•"/>
            </a:pPr>
            <a:r>
              <a:rPr lang="en-US" sz="2900" dirty="0">
                <a:latin typeface="+mj-lt"/>
              </a:rPr>
              <a:t>Supportive Services provide participants of WIOA activities with key assistance beyond career and training services necessary to achieve success. </a:t>
            </a:r>
          </a:p>
          <a:p>
            <a:pPr algn="l"/>
            <a:endParaRPr lang="en-US" sz="2900" dirty="0">
              <a:latin typeface="+mj-lt"/>
            </a:endParaRPr>
          </a:p>
          <a:p>
            <a:pPr marL="342900" indent="-342900" algn="l">
              <a:buFont typeface="Arial" panose="020B0604020202020204" pitchFamily="34" charset="0"/>
              <a:buChar char="•"/>
            </a:pPr>
            <a:r>
              <a:rPr lang="en-US" sz="2900" dirty="0">
                <a:latin typeface="+mj-lt"/>
              </a:rPr>
              <a:t>The Bay Consortium Workforce Development Board (BCWDB), has developed a supportive services policy (</a:t>
            </a:r>
            <a:r>
              <a:rPr lang="en-US" sz="2900" b="1" dirty="0">
                <a:latin typeface="+mj-lt"/>
              </a:rPr>
              <a:t>BCWDB Policy #00-03</a:t>
            </a:r>
            <a:r>
              <a:rPr lang="en-US" sz="2900" dirty="0">
                <a:latin typeface="+mj-lt"/>
              </a:rPr>
              <a:t>) that ensures resource and service coordination in our local area. This policy addresses procedures for referrals to such services, including how such services will be funded when they are not otherwise available from partners or other sources.</a:t>
            </a:r>
          </a:p>
        </p:txBody>
      </p:sp>
      <p:pic>
        <p:nvPicPr>
          <p:cNvPr id="11" name="Picture 10">
            <a:extLst>
              <a:ext uri="{FF2B5EF4-FFF2-40B4-BE49-F238E27FC236}">
                <a16:creationId xmlns:a16="http://schemas.microsoft.com/office/drawing/2014/main" id="{6366DAA1-CE11-443C-BD3D-7A6E438B62F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5522274"/>
            <a:ext cx="12192000" cy="1335726"/>
          </a:xfrm>
          <a:prstGeom prst="rect">
            <a:avLst/>
          </a:prstGeom>
          <a:noFill/>
        </p:spPr>
      </p:pic>
      <p:pic>
        <p:nvPicPr>
          <p:cNvPr id="6" name="Picture 5">
            <a:extLst>
              <a:ext uri="{FF2B5EF4-FFF2-40B4-BE49-F238E27FC236}">
                <a16:creationId xmlns:a16="http://schemas.microsoft.com/office/drawing/2014/main" id="{3571DD38-04E6-4D68-A793-08598C15984D}"/>
              </a:ext>
            </a:extLst>
          </p:cNvPr>
          <p:cNvPicPr>
            <a:picLocks noChangeAspect="1"/>
          </p:cNvPicPr>
          <p:nvPr/>
        </p:nvPicPr>
        <p:blipFill>
          <a:blip r:embed="rId3"/>
          <a:stretch>
            <a:fillRect/>
          </a:stretch>
        </p:blipFill>
        <p:spPr>
          <a:xfrm>
            <a:off x="222184" y="5848350"/>
            <a:ext cx="2812714" cy="662680"/>
          </a:xfrm>
          <a:prstGeom prst="rect">
            <a:avLst/>
          </a:prstGeom>
        </p:spPr>
      </p:pic>
    </p:spTree>
    <p:extLst>
      <p:ext uri="{BB962C8B-B14F-4D97-AF65-F5344CB8AC3E}">
        <p14:creationId xmlns:p14="http://schemas.microsoft.com/office/powerpoint/2010/main" val="1704630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CCCE1-0ED9-4D23-981D-BB720CC590F7}"/>
              </a:ext>
            </a:extLst>
          </p:cNvPr>
          <p:cNvSpPr>
            <a:spLocks noGrp="1"/>
          </p:cNvSpPr>
          <p:nvPr>
            <p:ph type="ctrTitle"/>
          </p:nvPr>
        </p:nvSpPr>
        <p:spPr>
          <a:xfrm>
            <a:off x="838199" y="291090"/>
            <a:ext cx="10515599" cy="932688"/>
          </a:xfrm>
        </p:spPr>
        <p:txBody>
          <a:bodyPr>
            <a:normAutofit fontScale="90000"/>
          </a:bodyPr>
          <a:lstStyle/>
          <a:p>
            <a:r>
              <a:rPr lang="en-US" sz="4000" b="1" dirty="0">
                <a:latin typeface="+mn-lt"/>
              </a:rPr>
              <a:t>When can supportive services be provided to WIOA Title I Adult and Dislocated Worker participants?</a:t>
            </a:r>
          </a:p>
        </p:txBody>
      </p:sp>
      <p:sp>
        <p:nvSpPr>
          <p:cNvPr id="3" name="Subtitle 2">
            <a:extLst>
              <a:ext uri="{FF2B5EF4-FFF2-40B4-BE49-F238E27FC236}">
                <a16:creationId xmlns:a16="http://schemas.microsoft.com/office/drawing/2014/main" id="{82CE68D5-29D6-451A-A1D3-1E7EE26C2658}"/>
              </a:ext>
            </a:extLst>
          </p:cNvPr>
          <p:cNvSpPr>
            <a:spLocks noGrp="1"/>
          </p:cNvSpPr>
          <p:nvPr>
            <p:ph type="subTitle" idx="1"/>
          </p:nvPr>
        </p:nvSpPr>
        <p:spPr>
          <a:xfrm>
            <a:off x="838199" y="1657350"/>
            <a:ext cx="10515599" cy="3771900"/>
          </a:xfrm>
        </p:spPr>
        <p:txBody>
          <a:bodyPr>
            <a:normAutofit/>
          </a:bodyPr>
          <a:lstStyle/>
          <a:p>
            <a:pPr marL="342900" indent="-342900" algn="l">
              <a:buFont typeface="Arial" panose="020B0604020202020204" pitchFamily="34" charset="0"/>
              <a:buChar char="•"/>
            </a:pPr>
            <a:r>
              <a:rPr lang="en-US" dirty="0">
                <a:latin typeface="+mj-lt"/>
              </a:rPr>
              <a:t>Supportive services may be provided to WIOA title I adult and DW participants as necessary to enable an individual to participate in career services and/or training services. As stated in </a:t>
            </a:r>
            <a:r>
              <a:rPr lang="en-US" b="1" dirty="0">
                <a:latin typeface="+mj-lt"/>
              </a:rPr>
              <a:t>TEGL 19-16</a:t>
            </a:r>
            <a:r>
              <a:rPr lang="en-US" dirty="0">
                <a:latin typeface="+mj-lt"/>
              </a:rPr>
              <a:t>, individuals identified as needing ongoing supportive services must still be participating in career services (other than follow-up), training activities, or both to continue to receive supportive services. </a:t>
            </a:r>
          </a:p>
          <a:p>
            <a:pPr algn="l"/>
            <a:endParaRPr lang="en-US" dirty="0">
              <a:latin typeface="+mj-lt"/>
            </a:endParaRPr>
          </a:p>
          <a:p>
            <a:pPr marL="342900" indent="-342900" algn="l">
              <a:buFont typeface="Arial" panose="020B0604020202020204" pitchFamily="34" charset="0"/>
              <a:buChar char="•"/>
            </a:pPr>
            <a:r>
              <a:rPr lang="en-US" dirty="0">
                <a:latin typeface="+mj-lt"/>
              </a:rPr>
              <a:t>As referenced in the next slide </a:t>
            </a:r>
            <a:r>
              <a:rPr lang="en-US" b="1" dirty="0">
                <a:latin typeface="+mj-lt"/>
              </a:rPr>
              <a:t>20 CFR 680.900 </a:t>
            </a:r>
            <a:r>
              <a:rPr lang="en-US" dirty="0">
                <a:latin typeface="+mj-lt"/>
              </a:rPr>
              <a:t>lists examples of supportive services that may be provided to participants in career services and/or training services, please familiarize yourself with these examples.</a:t>
            </a:r>
          </a:p>
        </p:txBody>
      </p:sp>
      <p:pic>
        <p:nvPicPr>
          <p:cNvPr id="11" name="Picture 10">
            <a:extLst>
              <a:ext uri="{FF2B5EF4-FFF2-40B4-BE49-F238E27FC236}">
                <a16:creationId xmlns:a16="http://schemas.microsoft.com/office/drawing/2014/main" id="{6366DAA1-CE11-443C-BD3D-7A6E438B62F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5522274"/>
            <a:ext cx="12192000" cy="1335726"/>
          </a:xfrm>
          <a:prstGeom prst="rect">
            <a:avLst/>
          </a:prstGeom>
          <a:noFill/>
        </p:spPr>
      </p:pic>
      <p:pic>
        <p:nvPicPr>
          <p:cNvPr id="6" name="Picture 5">
            <a:extLst>
              <a:ext uri="{FF2B5EF4-FFF2-40B4-BE49-F238E27FC236}">
                <a16:creationId xmlns:a16="http://schemas.microsoft.com/office/drawing/2014/main" id="{3571DD38-04E6-4D68-A793-08598C15984D}"/>
              </a:ext>
            </a:extLst>
          </p:cNvPr>
          <p:cNvPicPr>
            <a:picLocks noChangeAspect="1"/>
          </p:cNvPicPr>
          <p:nvPr/>
        </p:nvPicPr>
        <p:blipFill>
          <a:blip r:embed="rId3"/>
          <a:stretch>
            <a:fillRect/>
          </a:stretch>
        </p:blipFill>
        <p:spPr>
          <a:xfrm>
            <a:off x="222184" y="5848350"/>
            <a:ext cx="2812714" cy="662680"/>
          </a:xfrm>
          <a:prstGeom prst="rect">
            <a:avLst/>
          </a:prstGeom>
        </p:spPr>
      </p:pic>
    </p:spTree>
    <p:extLst>
      <p:ext uri="{BB962C8B-B14F-4D97-AF65-F5344CB8AC3E}">
        <p14:creationId xmlns:p14="http://schemas.microsoft.com/office/powerpoint/2010/main" val="3955485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CCCE1-0ED9-4D23-981D-BB720CC590F7}"/>
              </a:ext>
            </a:extLst>
          </p:cNvPr>
          <p:cNvSpPr>
            <a:spLocks noGrp="1"/>
          </p:cNvSpPr>
          <p:nvPr>
            <p:ph type="ctrTitle"/>
          </p:nvPr>
        </p:nvSpPr>
        <p:spPr>
          <a:xfrm>
            <a:off x="714375" y="114300"/>
            <a:ext cx="10639423" cy="1885950"/>
          </a:xfrm>
        </p:spPr>
        <p:txBody>
          <a:bodyPr>
            <a:normAutofit fontScale="90000"/>
          </a:bodyPr>
          <a:lstStyle/>
          <a:p>
            <a:pPr algn="l"/>
            <a:br>
              <a:rPr lang="en-US" sz="1100" dirty="0"/>
            </a:br>
            <a:br>
              <a:rPr lang="en-US" sz="1100" dirty="0"/>
            </a:br>
            <a:br>
              <a:rPr lang="en-US" sz="1100" dirty="0"/>
            </a:br>
            <a:r>
              <a:rPr lang="en-US" sz="2200" b="1" dirty="0">
                <a:latin typeface="+mn-lt"/>
              </a:rPr>
              <a:t>Supportive services are services that are necessary to enable an individual to successfully participate in activities authorized under WIOA sec. 134(c)(2) and (3) (adults and dislocated workers) and sec. 129(c)(2) (youth), and defined in WIOA sec. 3(59). The WIOA Final Rules discuss supportive services at 20 CFR 680.900-970 and 681.570. Services may include, but are not limited, to the following:</a:t>
            </a:r>
            <a:br>
              <a:rPr lang="en-US" sz="1100" dirty="0"/>
            </a:br>
            <a:endParaRPr lang="en-US" sz="1100" dirty="0"/>
          </a:p>
        </p:txBody>
      </p:sp>
      <p:sp>
        <p:nvSpPr>
          <p:cNvPr id="3" name="Subtitle 2">
            <a:extLst>
              <a:ext uri="{FF2B5EF4-FFF2-40B4-BE49-F238E27FC236}">
                <a16:creationId xmlns:a16="http://schemas.microsoft.com/office/drawing/2014/main" id="{82CE68D5-29D6-451A-A1D3-1E7EE26C2658}"/>
              </a:ext>
            </a:extLst>
          </p:cNvPr>
          <p:cNvSpPr>
            <a:spLocks noGrp="1"/>
          </p:cNvSpPr>
          <p:nvPr>
            <p:ph type="subTitle" idx="1"/>
          </p:nvPr>
        </p:nvSpPr>
        <p:spPr>
          <a:xfrm>
            <a:off x="838199" y="2143124"/>
            <a:ext cx="10515599" cy="3358255"/>
          </a:xfrm>
        </p:spPr>
        <p:txBody>
          <a:bodyPr numCol="2">
            <a:normAutofit fontScale="92500" lnSpcReduction="10000"/>
          </a:bodyPr>
          <a:lstStyle/>
          <a:p>
            <a:pPr marL="342900" indent="-342900" algn="l">
              <a:buFont typeface="Arial" panose="020B0604020202020204" pitchFamily="34" charset="0"/>
              <a:buChar char="•"/>
            </a:pPr>
            <a:r>
              <a:rPr lang="en-US" sz="1900" dirty="0">
                <a:latin typeface="Calibri" panose="020F0502020204030204" pitchFamily="34" charset="0"/>
                <a:cs typeface="Calibri" panose="020F0502020204030204" pitchFamily="34" charset="0"/>
              </a:rPr>
              <a:t>Linkages to community services;</a:t>
            </a:r>
          </a:p>
          <a:p>
            <a:pPr marL="342900" indent="-342900" algn="l">
              <a:buFont typeface="Arial" panose="020B0604020202020204" pitchFamily="34" charset="0"/>
              <a:buChar char="•"/>
            </a:pPr>
            <a:r>
              <a:rPr lang="en-US" sz="1900" dirty="0">
                <a:latin typeface="Calibri" panose="020F0502020204030204" pitchFamily="34" charset="0"/>
                <a:cs typeface="Calibri" panose="020F0502020204030204" pitchFamily="34" charset="0"/>
              </a:rPr>
              <a:t>Assistance with transportation;</a:t>
            </a:r>
          </a:p>
          <a:p>
            <a:pPr marL="342900" indent="-342900" algn="l">
              <a:buFont typeface="Arial" panose="020B0604020202020204" pitchFamily="34" charset="0"/>
              <a:buChar char="•"/>
            </a:pPr>
            <a:r>
              <a:rPr lang="en-US" sz="1900" dirty="0">
                <a:latin typeface="Calibri" panose="020F0502020204030204" pitchFamily="34" charset="0"/>
                <a:cs typeface="Calibri" panose="020F0502020204030204" pitchFamily="34" charset="0"/>
              </a:rPr>
              <a:t>Assistance with child care and dependent care;</a:t>
            </a:r>
          </a:p>
          <a:p>
            <a:pPr marL="342900" indent="-342900" algn="l">
              <a:buFont typeface="Arial" panose="020B0604020202020204" pitchFamily="34" charset="0"/>
              <a:buChar char="•"/>
            </a:pPr>
            <a:r>
              <a:rPr lang="en-US" sz="1900" dirty="0">
                <a:latin typeface="Calibri" panose="020F0502020204030204" pitchFamily="34" charset="0"/>
                <a:cs typeface="Calibri" panose="020F0502020204030204" pitchFamily="34" charset="0"/>
              </a:rPr>
              <a:t>Assistance with housing;</a:t>
            </a:r>
          </a:p>
          <a:p>
            <a:pPr marL="342900" indent="-342900" algn="l">
              <a:buFont typeface="Arial" panose="020B0604020202020204" pitchFamily="34" charset="0"/>
              <a:buChar char="•"/>
            </a:pPr>
            <a:r>
              <a:rPr lang="en-US" sz="1900" dirty="0">
                <a:latin typeface="Calibri" panose="020F0502020204030204" pitchFamily="34" charset="0"/>
                <a:cs typeface="Calibri" panose="020F0502020204030204" pitchFamily="34" charset="0"/>
              </a:rPr>
              <a:t>Needs-related payments, as described below;</a:t>
            </a:r>
          </a:p>
          <a:p>
            <a:pPr marL="342900" indent="-342900" algn="l">
              <a:buFont typeface="Arial" panose="020B0604020202020204" pitchFamily="34" charset="0"/>
              <a:buChar char="•"/>
            </a:pPr>
            <a:r>
              <a:rPr lang="en-US" sz="1900" dirty="0">
                <a:latin typeface="Calibri" panose="020F0502020204030204" pitchFamily="34" charset="0"/>
                <a:cs typeface="Calibri" panose="020F0502020204030204" pitchFamily="34" charset="0"/>
              </a:rPr>
              <a:t>Assistance with educational testing;</a:t>
            </a:r>
          </a:p>
          <a:p>
            <a:pPr marL="342900" indent="-342900" algn="l">
              <a:buFont typeface="Arial" panose="020B0604020202020204" pitchFamily="34" charset="0"/>
              <a:buChar char="•"/>
            </a:pPr>
            <a:r>
              <a:rPr lang="en-US" sz="1900" dirty="0">
                <a:latin typeface="Calibri" panose="020F0502020204030204" pitchFamily="34" charset="0"/>
                <a:cs typeface="Calibri" panose="020F0502020204030204" pitchFamily="34" charset="0"/>
              </a:rPr>
              <a:t>Reasonable accommodations for individuals with disabilities;</a:t>
            </a:r>
          </a:p>
          <a:p>
            <a:pPr marL="342900" indent="-342900" algn="l">
              <a:buFont typeface="Arial" panose="020B0604020202020204" pitchFamily="34" charset="0"/>
              <a:buChar char="•"/>
            </a:pPr>
            <a:r>
              <a:rPr lang="en-US" sz="1900" dirty="0">
                <a:latin typeface="Calibri" panose="020F0502020204030204" pitchFamily="34" charset="0"/>
                <a:cs typeface="Calibri" panose="020F0502020204030204" pitchFamily="34" charset="0"/>
              </a:rPr>
              <a:t>Legal aid services;</a:t>
            </a:r>
          </a:p>
          <a:p>
            <a:pPr algn="l"/>
            <a:endParaRPr lang="en-US" sz="1900" dirty="0">
              <a:latin typeface="Calibri" panose="020F0502020204030204" pitchFamily="34" charset="0"/>
              <a:cs typeface="Calibri" panose="020F0502020204030204" pitchFamily="34" charset="0"/>
            </a:endParaRPr>
          </a:p>
          <a:p>
            <a:pPr marL="342900" indent="-342900" algn="l">
              <a:buFont typeface="Arial" panose="020B0604020202020204" pitchFamily="34" charset="0"/>
              <a:buChar char="•"/>
            </a:pPr>
            <a:r>
              <a:rPr lang="en-US" sz="1900" dirty="0">
                <a:latin typeface="Calibri" panose="020F0502020204030204" pitchFamily="34" charset="0"/>
                <a:cs typeface="Calibri" panose="020F0502020204030204" pitchFamily="34" charset="0"/>
              </a:rPr>
              <a:t>Referrals to health care;</a:t>
            </a:r>
          </a:p>
          <a:p>
            <a:pPr marL="342900" indent="-342900" algn="l">
              <a:buFont typeface="Arial" panose="020B0604020202020204" pitchFamily="34" charset="0"/>
              <a:buChar char="•"/>
            </a:pPr>
            <a:r>
              <a:rPr lang="en-US" sz="1900" dirty="0">
                <a:latin typeface="Calibri" panose="020F0502020204030204" pitchFamily="34" charset="0"/>
                <a:cs typeface="Calibri" panose="020F0502020204030204" pitchFamily="34" charset="0"/>
              </a:rPr>
              <a:t>Assistance with uniforms or other appropriate work attire and work-related tools, including such items as eyeglasses, protective eye gear and other essential safety equipment;</a:t>
            </a:r>
          </a:p>
          <a:p>
            <a:pPr marL="342900" indent="-342900" algn="l">
              <a:buFont typeface="Arial" panose="020B0604020202020204" pitchFamily="34" charset="0"/>
              <a:buChar char="•"/>
            </a:pPr>
            <a:r>
              <a:rPr lang="en-US" sz="1900" dirty="0">
                <a:latin typeface="Calibri" panose="020F0502020204030204" pitchFamily="34" charset="0"/>
                <a:cs typeface="Calibri" panose="020F0502020204030204" pitchFamily="34" charset="0"/>
              </a:rPr>
              <a:t>Assistance with books, fees, school supplies, and other necessary items for students enrolled in postsecondary education classes; and</a:t>
            </a:r>
          </a:p>
          <a:p>
            <a:pPr marL="342900" indent="-342900" algn="l">
              <a:buFont typeface="Arial" panose="020B0604020202020204" pitchFamily="34" charset="0"/>
              <a:buChar char="•"/>
            </a:pPr>
            <a:r>
              <a:rPr lang="en-US" sz="1900" dirty="0">
                <a:latin typeface="Calibri" panose="020F0502020204030204" pitchFamily="34" charset="0"/>
                <a:cs typeface="Calibri" panose="020F0502020204030204" pitchFamily="34" charset="0"/>
              </a:rPr>
              <a:t>Payments and fees for employment and training-related applications, tests, and certifications.</a:t>
            </a:r>
          </a:p>
          <a:p>
            <a:pPr marL="342900" indent="-342900" algn="l">
              <a:buFont typeface="Arial" panose="020B0604020202020204" pitchFamily="34" charset="0"/>
              <a:buChar char="•"/>
            </a:pPr>
            <a:endParaRPr lang="en-US" dirty="0"/>
          </a:p>
        </p:txBody>
      </p:sp>
      <p:pic>
        <p:nvPicPr>
          <p:cNvPr id="11" name="Picture 10">
            <a:extLst>
              <a:ext uri="{FF2B5EF4-FFF2-40B4-BE49-F238E27FC236}">
                <a16:creationId xmlns:a16="http://schemas.microsoft.com/office/drawing/2014/main" id="{6366DAA1-CE11-443C-BD3D-7A6E438B62F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5522274"/>
            <a:ext cx="12192000" cy="1335726"/>
          </a:xfrm>
          <a:prstGeom prst="rect">
            <a:avLst/>
          </a:prstGeom>
          <a:noFill/>
        </p:spPr>
      </p:pic>
      <p:pic>
        <p:nvPicPr>
          <p:cNvPr id="6" name="Picture 5">
            <a:extLst>
              <a:ext uri="{FF2B5EF4-FFF2-40B4-BE49-F238E27FC236}">
                <a16:creationId xmlns:a16="http://schemas.microsoft.com/office/drawing/2014/main" id="{3571DD38-04E6-4D68-A793-08598C15984D}"/>
              </a:ext>
            </a:extLst>
          </p:cNvPr>
          <p:cNvPicPr>
            <a:picLocks noChangeAspect="1"/>
          </p:cNvPicPr>
          <p:nvPr/>
        </p:nvPicPr>
        <p:blipFill>
          <a:blip r:embed="rId3"/>
          <a:stretch>
            <a:fillRect/>
          </a:stretch>
        </p:blipFill>
        <p:spPr>
          <a:xfrm>
            <a:off x="222184" y="5848350"/>
            <a:ext cx="2812714" cy="662680"/>
          </a:xfrm>
          <a:prstGeom prst="rect">
            <a:avLst/>
          </a:prstGeom>
        </p:spPr>
      </p:pic>
    </p:spTree>
    <p:extLst>
      <p:ext uri="{BB962C8B-B14F-4D97-AF65-F5344CB8AC3E}">
        <p14:creationId xmlns:p14="http://schemas.microsoft.com/office/powerpoint/2010/main" val="2086469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CCCE1-0ED9-4D23-981D-BB720CC590F7}"/>
              </a:ext>
            </a:extLst>
          </p:cNvPr>
          <p:cNvSpPr>
            <a:spLocks noGrp="1"/>
          </p:cNvSpPr>
          <p:nvPr>
            <p:ph type="ctrTitle"/>
          </p:nvPr>
        </p:nvSpPr>
        <p:spPr>
          <a:xfrm>
            <a:off x="838198" y="403037"/>
            <a:ext cx="10515599" cy="932688"/>
          </a:xfrm>
        </p:spPr>
        <p:txBody>
          <a:bodyPr>
            <a:normAutofit fontScale="90000"/>
          </a:bodyPr>
          <a:lstStyle/>
          <a:p>
            <a:r>
              <a:rPr lang="en-US" sz="4000" b="1" dirty="0">
                <a:latin typeface="+mn-lt"/>
              </a:rPr>
              <a:t>When can supportive services be provided to WIOA Title I Youth?</a:t>
            </a:r>
          </a:p>
        </p:txBody>
      </p:sp>
      <p:sp>
        <p:nvSpPr>
          <p:cNvPr id="3" name="Subtitle 2">
            <a:extLst>
              <a:ext uri="{FF2B5EF4-FFF2-40B4-BE49-F238E27FC236}">
                <a16:creationId xmlns:a16="http://schemas.microsoft.com/office/drawing/2014/main" id="{82CE68D5-29D6-451A-A1D3-1E7EE26C2658}"/>
              </a:ext>
            </a:extLst>
          </p:cNvPr>
          <p:cNvSpPr>
            <a:spLocks noGrp="1"/>
          </p:cNvSpPr>
          <p:nvPr>
            <p:ph type="subTitle" idx="1"/>
          </p:nvPr>
        </p:nvSpPr>
        <p:spPr>
          <a:xfrm>
            <a:off x="838199" y="1335725"/>
            <a:ext cx="10515599" cy="4093525"/>
          </a:xfrm>
        </p:spPr>
        <p:txBody>
          <a:bodyPr>
            <a:normAutofit/>
          </a:bodyPr>
          <a:lstStyle/>
          <a:p>
            <a:pPr marL="342900" indent="-342900" algn="l">
              <a:buFont typeface="Arial" panose="020B0604020202020204" pitchFamily="34" charset="0"/>
              <a:buChar char="•"/>
            </a:pPr>
            <a:r>
              <a:rPr lang="en-US" dirty="0">
                <a:latin typeface="+mj-lt"/>
              </a:rPr>
              <a:t>Supportive services can be provided to WIOA Title I Youth during program participation and during follow-up services. There are no specific requirements for when to provide supportive services. They may be provided based on the needs of the participant as identified in the youth’s Individual Service Strategy (ISS).</a:t>
            </a:r>
          </a:p>
          <a:p>
            <a:pPr marL="342900" indent="-342900" algn="l">
              <a:buFont typeface="Arial" panose="020B0604020202020204" pitchFamily="34" charset="0"/>
              <a:buChar char="•"/>
            </a:pPr>
            <a:r>
              <a:rPr lang="en-US" dirty="0">
                <a:latin typeface="+mj-lt"/>
              </a:rPr>
              <a:t>Supportive services are 1 of the 5 types of WIOA title I Youth program elements that may be provided during follow-up as discussed in </a:t>
            </a:r>
            <a:r>
              <a:rPr lang="en-US" b="1" dirty="0">
                <a:latin typeface="+mj-lt"/>
              </a:rPr>
              <a:t>20 CFR 681.580</a:t>
            </a:r>
            <a:r>
              <a:rPr lang="en-US" dirty="0">
                <a:latin typeface="+mj-lt"/>
              </a:rPr>
              <a:t>. If supportive services are provided as a follow-up service, they do not extend the date of exit.</a:t>
            </a:r>
          </a:p>
        </p:txBody>
      </p:sp>
      <p:pic>
        <p:nvPicPr>
          <p:cNvPr id="11" name="Picture 10">
            <a:extLst>
              <a:ext uri="{FF2B5EF4-FFF2-40B4-BE49-F238E27FC236}">
                <a16:creationId xmlns:a16="http://schemas.microsoft.com/office/drawing/2014/main" id="{6366DAA1-CE11-443C-BD3D-7A6E438B62F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5522274"/>
            <a:ext cx="12192000" cy="1335726"/>
          </a:xfrm>
          <a:prstGeom prst="rect">
            <a:avLst/>
          </a:prstGeom>
          <a:noFill/>
        </p:spPr>
      </p:pic>
      <p:pic>
        <p:nvPicPr>
          <p:cNvPr id="6" name="Picture 5">
            <a:extLst>
              <a:ext uri="{FF2B5EF4-FFF2-40B4-BE49-F238E27FC236}">
                <a16:creationId xmlns:a16="http://schemas.microsoft.com/office/drawing/2014/main" id="{3571DD38-04E6-4D68-A793-08598C15984D}"/>
              </a:ext>
            </a:extLst>
          </p:cNvPr>
          <p:cNvPicPr>
            <a:picLocks noChangeAspect="1"/>
          </p:cNvPicPr>
          <p:nvPr/>
        </p:nvPicPr>
        <p:blipFill>
          <a:blip r:embed="rId3"/>
          <a:stretch>
            <a:fillRect/>
          </a:stretch>
        </p:blipFill>
        <p:spPr>
          <a:xfrm>
            <a:off x="222184" y="5848350"/>
            <a:ext cx="2812714" cy="662680"/>
          </a:xfrm>
          <a:prstGeom prst="rect">
            <a:avLst/>
          </a:prstGeom>
        </p:spPr>
      </p:pic>
    </p:spTree>
    <p:extLst>
      <p:ext uri="{BB962C8B-B14F-4D97-AF65-F5344CB8AC3E}">
        <p14:creationId xmlns:p14="http://schemas.microsoft.com/office/powerpoint/2010/main" val="1584277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CCCE1-0ED9-4D23-981D-BB720CC590F7}"/>
              </a:ext>
            </a:extLst>
          </p:cNvPr>
          <p:cNvSpPr>
            <a:spLocks noGrp="1"/>
          </p:cNvSpPr>
          <p:nvPr>
            <p:ph type="ctrTitle"/>
          </p:nvPr>
        </p:nvSpPr>
        <p:spPr>
          <a:xfrm>
            <a:off x="838199" y="291090"/>
            <a:ext cx="10515599" cy="932688"/>
          </a:xfrm>
        </p:spPr>
        <p:txBody>
          <a:bodyPr>
            <a:normAutofit/>
          </a:bodyPr>
          <a:lstStyle/>
          <a:p>
            <a:r>
              <a:rPr lang="en-US" sz="4000" b="1" dirty="0">
                <a:latin typeface="+mn-lt"/>
              </a:rPr>
              <a:t>What is the dollar limit for Supportive Services?</a:t>
            </a:r>
          </a:p>
        </p:txBody>
      </p:sp>
      <p:sp>
        <p:nvSpPr>
          <p:cNvPr id="3" name="Subtitle 2">
            <a:extLst>
              <a:ext uri="{FF2B5EF4-FFF2-40B4-BE49-F238E27FC236}">
                <a16:creationId xmlns:a16="http://schemas.microsoft.com/office/drawing/2014/main" id="{82CE68D5-29D6-451A-A1D3-1E7EE26C2658}"/>
              </a:ext>
            </a:extLst>
          </p:cNvPr>
          <p:cNvSpPr>
            <a:spLocks noGrp="1"/>
          </p:cNvSpPr>
          <p:nvPr>
            <p:ph type="subTitle" idx="1"/>
          </p:nvPr>
        </p:nvSpPr>
        <p:spPr>
          <a:xfrm>
            <a:off x="838199" y="1335725"/>
            <a:ext cx="10515599" cy="4093525"/>
          </a:xfrm>
        </p:spPr>
        <p:txBody>
          <a:bodyPr>
            <a:normAutofit/>
          </a:bodyPr>
          <a:lstStyle/>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latin typeface="+mj-lt"/>
              </a:rPr>
              <a:t>The BCWDB has established a maximum limit or cap on the provision of supportive services available to WIOA participants, the maximum funding limit is ($2,000.00) that supportive services are available to participants. Procedures have also been established to allow requests from WIOA providers to seek permission to exceed the limits set.</a:t>
            </a:r>
          </a:p>
          <a:p>
            <a:pPr marL="342900" indent="-342900" algn="l">
              <a:buFont typeface="Arial" panose="020B0604020202020204" pitchFamily="34" charset="0"/>
              <a:buChar char="•"/>
            </a:pPr>
            <a:r>
              <a:rPr lang="en-US" dirty="0">
                <a:latin typeface="+mj-lt"/>
              </a:rPr>
              <a:t>A written request for additional funds beyond the maximum limit or cap per program year may submitted by providing the justification and reasoning to a member of the BCWDB staff. Exceptions will be noted in the participant’s case notes in VAWC by the WIOA provider staff.</a:t>
            </a:r>
          </a:p>
        </p:txBody>
      </p:sp>
      <p:pic>
        <p:nvPicPr>
          <p:cNvPr id="11" name="Picture 10">
            <a:extLst>
              <a:ext uri="{FF2B5EF4-FFF2-40B4-BE49-F238E27FC236}">
                <a16:creationId xmlns:a16="http://schemas.microsoft.com/office/drawing/2014/main" id="{6366DAA1-CE11-443C-BD3D-7A6E438B62F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5522274"/>
            <a:ext cx="12192000" cy="1335726"/>
          </a:xfrm>
          <a:prstGeom prst="rect">
            <a:avLst/>
          </a:prstGeom>
          <a:noFill/>
        </p:spPr>
      </p:pic>
      <p:pic>
        <p:nvPicPr>
          <p:cNvPr id="6" name="Picture 5">
            <a:extLst>
              <a:ext uri="{FF2B5EF4-FFF2-40B4-BE49-F238E27FC236}">
                <a16:creationId xmlns:a16="http://schemas.microsoft.com/office/drawing/2014/main" id="{3571DD38-04E6-4D68-A793-08598C15984D}"/>
              </a:ext>
            </a:extLst>
          </p:cNvPr>
          <p:cNvPicPr>
            <a:picLocks noChangeAspect="1"/>
          </p:cNvPicPr>
          <p:nvPr/>
        </p:nvPicPr>
        <p:blipFill>
          <a:blip r:embed="rId3"/>
          <a:stretch>
            <a:fillRect/>
          </a:stretch>
        </p:blipFill>
        <p:spPr>
          <a:xfrm>
            <a:off x="222184" y="5848350"/>
            <a:ext cx="2812714" cy="662680"/>
          </a:xfrm>
          <a:prstGeom prst="rect">
            <a:avLst/>
          </a:prstGeom>
        </p:spPr>
      </p:pic>
    </p:spTree>
    <p:extLst>
      <p:ext uri="{BB962C8B-B14F-4D97-AF65-F5344CB8AC3E}">
        <p14:creationId xmlns:p14="http://schemas.microsoft.com/office/powerpoint/2010/main" val="2743601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CCCE1-0ED9-4D23-981D-BB720CC590F7}"/>
              </a:ext>
            </a:extLst>
          </p:cNvPr>
          <p:cNvSpPr>
            <a:spLocks noGrp="1"/>
          </p:cNvSpPr>
          <p:nvPr>
            <p:ph type="ctrTitle"/>
          </p:nvPr>
        </p:nvSpPr>
        <p:spPr>
          <a:xfrm>
            <a:off x="838199" y="291090"/>
            <a:ext cx="10515599" cy="932688"/>
          </a:xfrm>
        </p:spPr>
        <p:txBody>
          <a:bodyPr>
            <a:normAutofit fontScale="90000"/>
          </a:bodyPr>
          <a:lstStyle/>
          <a:p>
            <a:r>
              <a:rPr lang="en-US" sz="4000" b="1" dirty="0">
                <a:latin typeface="+mn-lt"/>
              </a:rPr>
              <a:t>How is a Supportive Service determination made?</a:t>
            </a:r>
          </a:p>
        </p:txBody>
      </p:sp>
      <p:sp>
        <p:nvSpPr>
          <p:cNvPr id="3" name="Subtitle 2">
            <a:extLst>
              <a:ext uri="{FF2B5EF4-FFF2-40B4-BE49-F238E27FC236}">
                <a16:creationId xmlns:a16="http://schemas.microsoft.com/office/drawing/2014/main" id="{82CE68D5-29D6-451A-A1D3-1E7EE26C2658}"/>
              </a:ext>
            </a:extLst>
          </p:cNvPr>
          <p:cNvSpPr>
            <a:spLocks noGrp="1"/>
          </p:cNvSpPr>
          <p:nvPr>
            <p:ph type="subTitle" idx="1"/>
          </p:nvPr>
        </p:nvSpPr>
        <p:spPr>
          <a:xfrm>
            <a:off x="838199" y="1335725"/>
            <a:ext cx="10515599" cy="4093525"/>
          </a:xfrm>
        </p:spPr>
        <p:txBody>
          <a:bodyPr>
            <a:normAutofit/>
          </a:bodyPr>
          <a:lstStyle/>
          <a:p>
            <a:pPr marL="342900" indent="-342900" algn="l">
              <a:buFont typeface="Arial" panose="020B0604020202020204" pitchFamily="34" charset="0"/>
              <a:buChar char="•"/>
            </a:pPr>
            <a:endParaRPr lang="en-US" dirty="0">
              <a:latin typeface="+mj-lt"/>
            </a:endParaRPr>
          </a:p>
          <a:p>
            <a:pPr marL="342900" indent="-342900" algn="l">
              <a:buFont typeface="Arial" panose="020B0604020202020204" pitchFamily="34" charset="0"/>
              <a:buChar char="•"/>
            </a:pPr>
            <a:r>
              <a:rPr lang="en-US" dirty="0">
                <a:latin typeface="+mj-lt"/>
              </a:rPr>
              <a:t>All Support Services must be approved in advance by WIOA provider staff, as a part of the objective assessment process and development of the Employment or Education Plan.  </a:t>
            </a:r>
          </a:p>
          <a:p>
            <a:pPr marL="342900" indent="-342900" algn="l">
              <a:buFont typeface="Arial" panose="020B0604020202020204" pitchFamily="34" charset="0"/>
              <a:buChar char="•"/>
            </a:pPr>
            <a:r>
              <a:rPr lang="en-US" dirty="0">
                <a:latin typeface="+mj-lt"/>
              </a:rPr>
              <a:t>A determination of a participant’s need for Support Services and appropriate community resources and referrals is required. Support services are services that are reasonable and necessary to enable a participant to take part in other services and activities related to their Employment or Education Plan. </a:t>
            </a:r>
          </a:p>
          <a:p>
            <a:pPr marL="342900" indent="-342900" algn="l">
              <a:buFont typeface="Arial" panose="020B0604020202020204" pitchFamily="34" charset="0"/>
              <a:buChar char="•"/>
            </a:pPr>
            <a:r>
              <a:rPr lang="en-US" dirty="0">
                <a:latin typeface="+mj-lt"/>
              </a:rPr>
              <a:t>Support services should not duplicate a service a participant could receive from another program in the community. If possible, it may be applicable to cost share with other partners or service providers.</a:t>
            </a:r>
          </a:p>
        </p:txBody>
      </p:sp>
      <p:pic>
        <p:nvPicPr>
          <p:cNvPr id="11" name="Picture 10">
            <a:extLst>
              <a:ext uri="{FF2B5EF4-FFF2-40B4-BE49-F238E27FC236}">
                <a16:creationId xmlns:a16="http://schemas.microsoft.com/office/drawing/2014/main" id="{6366DAA1-CE11-443C-BD3D-7A6E438B62F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5522274"/>
            <a:ext cx="12192000" cy="1335726"/>
          </a:xfrm>
          <a:prstGeom prst="rect">
            <a:avLst/>
          </a:prstGeom>
          <a:noFill/>
        </p:spPr>
      </p:pic>
      <p:pic>
        <p:nvPicPr>
          <p:cNvPr id="6" name="Picture 5">
            <a:extLst>
              <a:ext uri="{FF2B5EF4-FFF2-40B4-BE49-F238E27FC236}">
                <a16:creationId xmlns:a16="http://schemas.microsoft.com/office/drawing/2014/main" id="{3571DD38-04E6-4D68-A793-08598C15984D}"/>
              </a:ext>
            </a:extLst>
          </p:cNvPr>
          <p:cNvPicPr>
            <a:picLocks noChangeAspect="1"/>
          </p:cNvPicPr>
          <p:nvPr/>
        </p:nvPicPr>
        <p:blipFill>
          <a:blip r:embed="rId3"/>
          <a:stretch>
            <a:fillRect/>
          </a:stretch>
        </p:blipFill>
        <p:spPr>
          <a:xfrm>
            <a:off x="222184" y="5848350"/>
            <a:ext cx="2812714" cy="662680"/>
          </a:xfrm>
          <a:prstGeom prst="rect">
            <a:avLst/>
          </a:prstGeom>
        </p:spPr>
      </p:pic>
    </p:spTree>
    <p:extLst>
      <p:ext uri="{BB962C8B-B14F-4D97-AF65-F5344CB8AC3E}">
        <p14:creationId xmlns:p14="http://schemas.microsoft.com/office/powerpoint/2010/main" val="644281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CCCE1-0ED9-4D23-981D-BB720CC590F7}"/>
              </a:ext>
            </a:extLst>
          </p:cNvPr>
          <p:cNvSpPr>
            <a:spLocks noGrp="1"/>
          </p:cNvSpPr>
          <p:nvPr>
            <p:ph type="ctrTitle"/>
          </p:nvPr>
        </p:nvSpPr>
        <p:spPr>
          <a:xfrm>
            <a:off x="838199" y="291090"/>
            <a:ext cx="10515599" cy="932688"/>
          </a:xfrm>
        </p:spPr>
        <p:txBody>
          <a:bodyPr>
            <a:normAutofit/>
          </a:bodyPr>
          <a:lstStyle/>
          <a:p>
            <a:r>
              <a:rPr lang="en-US" sz="4000" b="1" dirty="0"/>
              <a:t>References</a:t>
            </a:r>
          </a:p>
        </p:txBody>
      </p:sp>
      <p:sp>
        <p:nvSpPr>
          <p:cNvPr id="3" name="Subtitle 2">
            <a:extLst>
              <a:ext uri="{FF2B5EF4-FFF2-40B4-BE49-F238E27FC236}">
                <a16:creationId xmlns:a16="http://schemas.microsoft.com/office/drawing/2014/main" id="{82CE68D5-29D6-451A-A1D3-1E7EE26C2658}"/>
              </a:ext>
            </a:extLst>
          </p:cNvPr>
          <p:cNvSpPr>
            <a:spLocks noGrp="1"/>
          </p:cNvSpPr>
          <p:nvPr>
            <p:ph type="subTitle" idx="1"/>
          </p:nvPr>
        </p:nvSpPr>
        <p:spPr>
          <a:xfrm>
            <a:off x="838199" y="1335725"/>
            <a:ext cx="10515599" cy="4093525"/>
          </a:xfrm>
        </p:spPr>
        <p:txBody>
          <a:bodyPr>
            <a:normAutofit fontScale="92500" lnSpcReduction="20000"/>
          </a:bodyPr>
          <a:lstStyle/>
          <a:p>
            <a:pPr marL="342900" indent="-342900" algn="l">
              <a:buFont typeface="Arial" panose="020B0604020202020204" pitchFamily="34" charset="0"/>
              <a:buChar char="•"/>
            </a:pPr>
            <a:r>
              <a:rPr lang="en-US" dirty="0">
                <a:latin typeface="+mj-lt"/>
              </a:rPr>
              <a:t>TEGL 19-16, Guidance on Services through the Adult and Dislocated Worker Programs under WIOA and the Wagner-</a:t>
            </a:r>
            <a:r>
              <a:rPr lang="en-US" dirty="0" err="1">
                <a:latin typeface="+mj-lt"/>
              </a:rPr>
              <a:t>Peyser</a:t>
            </a:r>
            <a:r>
              <a:rPr lang="en-US" dirty="0">
                <a:latin typeface="+mj-lt"/>
              </a:rPr>
              <a:t> Employment Service (ES), as amended by title III of WIOA, and for Implementation of the WIOA Final Rules</a:t>
            </a:r>
          </a:p>
          <a:p>
            <a:pPr algn="l"/>
            <a:r>
              <a:rPr lang="en-US" dirty="0">
                <a:latin typeface="+mj-lt"/>
              </a:rPr>
              <a:t>	</a:t>
            </a:r>
            <a:r>
              <a:rPr lang="en-US" dirty="0">
                <a:latin typeface="+mj-lt"/>
                <a:hlinkClick r:id="rId2"/>
              </a:rPr>
              <a:t>TEGL 19-16</a:t>
            </a:r>
            <a:endParaRPr lang="en-US" dirty="0">
              <a:latin typeface="+mj-lt"/>
            </a:endParaRPr>
          </a:p>
          <a:p>
            <a:pPr marL="342900" indent="-342900" algn="l">
              <a:buFont typeface="Arial" panose="020B0604020202020204" pitchFamily="34" charset="0"/>
              <a:buChar char="•"/>
            </a:pPr>
            <a:r>
              <a:rPr lang="en-US" dirty="0">
                <a:latin typeface="+mj-lt"/>
              </a:rPr>
              <a:t>TEGL 21-16, Third WIOA Title I Youth Formula Program Guidance</a:t>
            </a:r>
          </a:p>
          <a:p>
            <a:pPr algn="l"/>
            <a:r>
              <a:rPr lang="en-US" dirty="0">
                <a:latin typeface="+mj-lt"/>
              </a:rPr>
              <a:t>	</a:t>
            </a:r>
            <a:r>
              <a:rPr lang="en-US" dirty="0">
                <a:latin typeface="+mj-lt"/>
                <a:hlinkClick r:id="rId3"/>
              </a:rPr>
              <a:t>TEGL 21-16</a:t>
            </a:r>
            <a:endParaRPr lang="en-US" dirty="0">
              <a:latin typeface="+mj-lt"/>
            </a:endParaRPr>
          </a:p>
          <a:p>
            <a:pPr marL="342900" indent="-342900" algn="l">
              <a:buFont typeface="Arial" panose="020B0604020202020204" pitchFamily="34" charset="0"/>
              <a:buChar char="•"/>
            </a:pPr>
            <a:r>
              <a:rPr lang="en-US" dirty="0">
                <a:latin typeface="+mj-lt"/>
              </a:rPr>
              <a:t>The Supportive Services Program Element Resources page on Youth Connections Community of</a:t>
            </a:r>
          </a:p>
          <a:p>
            <a:pPr algn="l"/>
            <a:r>
              <a:rPr lang="en-US" dirty="0">
                <a:latin typeface="+mj-lt"/>
              </a:rPr>
              <a:t>	Practice</a:t>
            </a:r>
          </a:p>
          <a:p>
            <a:pPr algn="l"/>
            <a:r>
              <a:rPr lang="en-US" dirty="0">
                <a:latin typeface="+mj-lt"/>
              </a:rPr>
              <a:t>	</a:t>
            </a:r>
            <a:r>
              <a:rPr lang="en-US" dirty="0">
                <a:latin typeface="+mj-lt"/>
                <a:hlinkClick r:id="rId4"/>
              </a:rPr>
              <a:t>Workforce GPS Youth Supportive Services</a:t>
            </a:r>
            <a:endParaRPr lang="en-US" dirty="0">
              <a:latin typeface="+mj-lt"/>
            </a:endParaRPr>
          </a:p>
          <a:p>
            <a:pPr marL="342900" indent="-342900" algn="l">
              <a:buFont typeface="Arial" panose="020B0604020202020204" pitchFamily="34" charset="0"/>
              <a:buChar char="•"/>
            </a:pPr>
            <a:r>
              <a:rPr lang="en-US" dirty="0">
                <a:latin typeface="+mj-lt"/>
              </a:rPr>
              <a:t>Bay Consortium Workforce Development Board Policy #00-03</a:t>
            </a:r>
          </a:p>
          <a:p>
            <a:pPr algn="l"/>
            <a:r>
              <a:rPr lang="en-US" dirty="0">
                <a:latin typeface="+mj-lt"/>
              </a:rPr>
              <a:t>	</a:t>
            </a:r>
            <a:r>
              <a:rPr lang="en-US" dirty="0">
                <a:latin typeface="+mj-lt"/>
                <a:hlinkClick r:id="rId5"/>
              </a:rPr>
              <a:t>BCWDB Policy Documents</a:t>
            </a:r>
            <a:endParaRPr lang="en-US" dirty="0">
              <a:latin typeface="+mj-lt"/>
            </a:endParaRPr>
          </a:p>
        </p:txBody>
      </p:sp>
      <p:pic>
        <p:nvPicPr>
          <p:cNvPr id="11" name="Picture 10">
            <a:extLst>
              <a:ext uri="{FF2B5EF4-FFF2-40B4-BE49-F238E27FC236}">
                <a16:creationId xmlns:a16="http://schemas.microsoft.com/office/drawing/2014/main" id="{6366DAA1-CE11-443C-BD3D-7A6E438B62F2}"/>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0" y="5522274"/>
            <a:ext cx="12192000" cy="1335726"/>
          </a:xfrm>
          <a:prstGeom prst="rect">
            <a:avLst/>
          </a:prstGeom>
          <a:noFill/>
        </p:spPr>
      </p:pic>
      <p:pic>
        <p:nvPicPr>
          <p:cNvPr id="6" name="Picture 5">
            <a:extLst>
              <a:ext uri="{FF2B5EF4-FFF2-40B4-BE49-F238E27FC236}">
                <a16:creationId xmlns:a16="http://schemas.microsoft.com/office/drawing/2014/main" id="{3571DD38-04E6-4D68-A793-08598C15984D}"/>
              </a:ext>
            </a:extLst>
          </p:cNvPr>
          <p:cNvPicPr>
            <a:picLocks noChangeAspect="1"/>
          </p:cNvPicPr>
          <p:nvPr/>
        </p:nvPicPr>
        <p:blipFill>
          <a:blip r:embed="rId7"/>
          <a:stretch>
            <a:fillRect/>
          </a:stretch>
        </p:blipFill>
        <p:spPr>
          <a:xfrm>
            <a:off x="222184" y="5848350"/>
            <a:ext cx="2812714" cy="662680"/>
          </a:xfrm>
          <a:prstGeom prst="rect">
            <a:avLst/>
          </a:prstGeom>
        </p:spPr>
      </p:pic>
    </p:spTree>
    <p:extLst>
      <p:ext uri="{BB962C8B-B14F-4D97-AF65-F5344CB8AC3E}">
        <p14:creationId xmlns:p14="http://schemas.microsoft.com/office/powerpoint/2010/main" val="2608970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CCCE1-0ED9-4D23-981D-BB720CC590F7}"/>
              </a:ext>
            </a:extLst>
          </p:cNvPr>
          <p:cNvSpPr>
            <a:spLocks noGrp="1"/>
          </p:cNvSpPr>
          <p:nvPr>
            <p:ph type="ctrTitle"/>
          </p:nvPr>
        </p:nvSpPr>
        <p:spPr>
          <a:xfrm>
            <a:off x="838199" y="291090"/>
            <a:ext cx="10515599" cy="932688"/>
          </a:xfrm>
        </p:spPr>
        <p:txBody>
          <a:bodyPr>
            <a:normAutofit/>
          </a:bodyPr>
          <a:lstStyle/>
          <a:p>
            <a:r>
              <a:rPr lang="en-US" sz="4000" b="1" dirty="0"/>
              <a:t>Questions or Comments</a:t>
            </a:r>
          </a:p>
        </p:txBody>
      </p:sp>
      <p:sp>
        <p:nvSpPr>
          <p:cNvPr id="3" name="Subtitle 2">
            <a:extLst>
              <a:ext uri="{FF2B5EF4-FFF2-40B4-BE49-F238E27FC236}">
                <a16:creationId xmlns:a16="http://schemas.microsoft.com/office/drawing/2014/main" id="{82CE68D5-29D6-451A-A1D3-1E7EE26C2658}"/>
              </a:ext>
            </a:extLst>
          </p:cNvPr>
          <p:cNvSpPr>
            <a:spLocks noGrp="1"/>
          </p:cNvSpPr>
          <p:nvPr>
            <p:ph type="subTitle" idx="1"/>
          </p:nvPr>
        </p:nvSpPr>
        <p:spPr>
          <a:xfrm>
            <a:off x="838199" y="1335725"/>
            <a:ext cx="10515599" cy="4093525"/>
          </a:xfrm>
        </p:spPr>
        <p:txBody>
          <a:bodyPr>
            <a:normAutofit/>
          </a:bodyPr>
          <a:lstStyle/>
          <a:p>
            <a:pPr algn="l"/>
            <a:endParaRPr lang="en-US" dirty="0"/>
          </a:p>
          <a:p>
            <a:pPr marL="342900" indent="-342900" algn="l">
              <a:buFont typeface="Arial" panose="020B0604020202020204" pitchFamily="34" charset="0"/>
              <a:buChar char="•"/>
            </a:pPr>
            <a:r>
              <a:rPr lang="en-US" dirty="0"/>
              <a:t>If you have any questions, please feel free to contact me.</a:t>
            </a:r>
          </a:p>
          <a:p>
            <a:pPr algn="l"/>
            <a:r>
              <a:rPr lang="en-US" dirty="0">
                <a:latin typeface="+mj-lt"/>
              </a:rPr>
              <a:t>	Steven Golas</a:t>
            </a:r>
          </a:p>
          <a:p>
            <a:pPr algn="l"/>
            <a:r>
              <a:rPr lang="en-US" dirty="0">
                <a:latin typeface="+mj-lt"/>
              </a:rPr>
              <a:t>	Program Specialist</a:t>
            </a:r>
          </a:p>
          <a:p>
            <a:pPr algn="l"/>
            <a:r>
              <a:rPr lang="en-US" dirty="0">
                <a:latin typeface="+mj-lt"/>
              </a:rPr>
              <a:t>	Bay Consortium Workforce Development Board </a:t>
            </a:r>
          </a:p>
          <a:p>
            <a:pPr algn="l"/>
            <a:r>
              <a:rPr lang="en-US" dirty="0">
                <a:latin typeface="+mj-lt"/>
              </a:rPr>
              <a:t>	</a:t>
            </a:r>
            <a:r>
              <a:rPr lang="en-US" dirty="0">
                <a:latin typeface="+mj-lt"/>
                <a:hlinkClick r:id="rId2"/>
              </a:rPr>
              <a:t>sgolas@baywib.org</a:t>
            </a:r>
            <a:endParaRPr lang="en-US" dirty="0">
              <a:latin typeface="+mj-lt"/>
            </a:endParaRPr>
          </a:p>
          <a:p>
            <a:pPr algn="l"/>
            <a:r>
              <a:rPr lang="en-US" dirty="0">
                <a:latin typeface="+mj-lt"/>
              </a:rPr>
              <a:t>	804-333-4048 Extension 3</a:t>
            </a:r>
          </a:p>
          <a:p>
            <a:r>
              <a:rPr lang="en-US" dirty="0"/>
              <a:t>Thank you and have a good day!</a:t>
            </a:r>
          </a:p>
        </p:txBody>
      </p:sp>
      <p:pic>
        <p:nvPicPr>
          <p:cNvPr id="11" name="Picture 10">
            <a:extLst>
              <a:ext uri="{FF2B5EF4-FFF2-40B4-BE49-F238E27FC236}">
                <a16:creationId xmlns:a16="http://schemas.microsoft.com/office/drawing/2014/main" id="{6366DAA1-CE11-443C-BD3D-7A6E438B62F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5522274"/>
            <a:ext cx="12192000" cy="1335726"/>
          </a:xfrm>
          <a:prstGeom prst="rect">
            <a:avLst/>
          </a:prstGeom>
          <a:noFill/>
        </p:spPr>
      </p:pic>
      <p:pic>
        <p:nvPicPr>
          <p:cNvPr id="6" name="Picture 5">
            <a:extLst>
              <a:ext uri="{FF2B5EF4-FFF2-40B4-BE49-F238E27FC236}">
                <a16:creationId xmlns:a16="http://schemas.microsoft.com/office/drawing/2014/main" id="{3571DD38-04E6-4D68-A793-08598C15984D}"/>
              </a:ext>
            </a:extLst>
          </p:cNvPr>
          <p:cNvPicPr>
            <a:picLocks noChangeAspect="1"/>
          </p:cNvPicPr>
          <p:nvPr/>
        </p:nvPicPr>
        <p:blipFill>
          <a:blip r:embed="rId4"/>
          <a:stretch>
            <a:fillRect/>
          </a:stretch>
        </p:blipFill>
        <p:spPr>
          <a:xfrm>
            <a:off x="222184" y="5848350"/>
            <a:ext cx="2812714" cy="662680"/>
          </a:xfrm>
          <a:prstGeom prst="rect">
            <a:avLst/>
          </a:prstGeom>
        </p:spPr>
      </p:pic>
    </p:spTree>
    <p:extLst>
      <p:ext uri="{BB962C8B-B14F-4D97-AF65-F5344CB8AC3E}">
        <p14:creationId xmlns:p14="http://schemas.microsoft.com/office/powerpoint/2010/main" val="3613462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902</Words>
  <Application>Microsoft Office PowerPoint</Application>
  <PresentationFormat>Widescreen</PresentationFormat>
  <Paragraphs>57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Bay Consortium Workforce Development Board </vt:lpstr>
      <vt:lpstr>What are Supportive Services? </vt:lpstr>
      <vt:lpstr>When can supportive services be provided to WIOA Title I Adult and Dislocated Worker participants?</vt:lpstr>
      <vt:lpstr>   Supportive services are services that are necessary to enable an individual to successfully participate in activities authorized under WIOA sec. 134(c)(2) and (3) (adults and dislocated workers) and sec. 129(c)(2) (youth), and defined in WIOA sec. 3(59). The WIOA Final Rules discuss supportive services at 20 CFR 680.900-970 and 681.570. Services may include, but are not limited, to the following: </vt:lpstr>
      <vt:lpstr>When can supportive services be provided to WIOA Title I Youth?</vt:lpstr>
      <vt:lpstr>What is the dollar limit for Supportive Services?</vt:lpstr>
      <vt:lpstr>How is a Supportive Service determination made?</vt:lpstr>
      <vt:lpstr>References</vt:lpstr>
      <vt:lpstr>Questions or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Golas</dc:creator>
  <cp:lastModifiedBy>Steven Golas</cp:lastModifiedBy>
  <cp:revision>20</cp:revision>
  <cp:lastPrinted>2020-01-13T13:30:17Z</cp:lastPrinted>
  <dcterms:created xsi:type="dcterms:W3CDTF">2020-01-09T20:01:09Z</dcterms:created>
  <dcterms:modified xsi:type="dcterms:W3CDTF">2020-01-13T15:28:55Z</dcterms:modified>
</cp:coreProperties>
</file>